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68" autoAdjust="0"/>
  </p:normalViewPr>
  <p:slideViewPr>
    <p:cSldViewPr snapToGrid="0">
      <p:cViewPr varScale="1">
        <p:scale>
          <a:sx n="109" d="100"/>
          <a:sy n="109" d="100"/>
        </p:scale>
        <p:origin x="6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23E4-593C-44AE-8305-83F33005190C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9151-ED66-4D59-8E72-9AF45775D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78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23E4-593C-44AE-8305-83F33005190C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9151-ED66-4D59-8E72-9AF45775D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26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23E4-593C-44AE-8305-83F33005190C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9151-ED66-4D59-8E72-9AF45775D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48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23E4-593C-44AE-8305-83F33005190C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9151-ED66-4D59-8E72-9AF45775D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04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23E4-593C-44AE-8305-83F33005190C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9151-ED66-4D59-8E72-9AF45775D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00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23E4-593C-44AE-8305-83F33005190C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9151-ED66-4D59-8E72-9AF45775D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429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23E4-593C-44AE-8305-83F33005190C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9151-ED66-4D59-8E72-9AF45775D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73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23E4-593C-44AE-8305-83F33005190C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9151-ED66-4D59-8E72-9AF45775D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40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23E4-593C-44AE-8305-83F33005190C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9151-ED66-4D59-8E72-9AF45775D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33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23E4-593C-44AE-8305-83F33005190C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9151-ED66-4D59-8E72-9AF45775D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10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23E4-593C-44AE-8305-83F33005190C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9151-ED66-4D59-8E72-9AF45775D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45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723E4-593C-44AE-8305-83F33005190C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99151-ED66-4D59-8E72-9AF45775D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01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zshodonin.cz/skola/skolni-druzin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strava@zsvancur.cz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D248316-AB4C-4133-9580-84B88B138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224" y="4140654"/>
            <a:ext cx="4019550" cy="261411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9196842-C9D1-4344-8F20-AEC5933EE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244" y="239028"/>
            <a:ext cx="10318811" cy="1331692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FF0000"/>
                </a:solidFill>
                <a:latin typeface="Segoe Script" panose="030B0504020000000003" pitchFamily="66" charset="0"/>
              </a:rPr>
              <a:t>Základní škola Hodonín, Mírové náměstí 19, příspěvková organizace</a:t>
            </a:r>
          </a:p>
        </p:txBody>
      </p:sp>
      <p:sp>
        <p:nvSpPr>
          <p:cNvPr id="18" name="Podnadpis 17">
            <a:extLst>
              <a:ext uri="{FF2B5EF4-FFF2-40B4-BE49-F238E27FC236}">
                <a16:creationId xmlns:a16="http://schemas.microsoft.com/office/drawing/2014/main" id="{FA219E2E-E82A-4B71-9BEC-2019FA48D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7079"/>
            <a:ext cx="9144000" cy="1655762"/>
          </a:xfrm>
        </p:spPr>
        <p:txBody>
          <a:bodyPr/>
          <a:lstStyle/>
          <a:p>
            <a:r>
              <a:rPr lang="cs-CZ" dirty="0">
                <a:latin typeface="Segoe Script" panose="030B0504020000000003" pitchFamily="66" charset="0"/>
              </a:rPr>
              <a:t>Pro školní rok</a:t>
            </a:r>
          </a:p>
          <a:p>
            <a:r>
              <a:rPr lang="cs-CZ" dirty="0">
                <a:latin typeface="Segoe Script" panose="030B0504020000000003" pitchFamily="66" charset="0"/>
              </a:rPr>
              <a:t>2024-2025</a:t>
            </a:r>
          </a:p>
        </p:txBody>
      </p:sp>
      <p:pic>
        <p:nvPicPr>
          <p:cNvPr id="1026" name="Picture 2" descr="Květinové pozadí s květinami. vektorová ilustrace — Stockový vektor">
            <a:extLst>
              <a:ext uri="{FF2B5EF4-FFF2-40B4-BE49-F238E27FC236}">
                <a16:creationId xmlns:a16="http://schemas.microsoft.com/office/drawing/2014/main" id="{534516D3-BCDF-4939-9629-DB30953C7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447800"/>
            <a:ext cx="40195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09D75A5-3403-44F9-8FEC-D10532F3A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14475"/>
            <a:ext cx="3952875" cy="5276850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0E352E4B-C4AB-4C0C-A553-088179A8C7F5}"/>
              </a:ext>
            </a:extLst>
          </p:cNvPr>
          <p:cNvSpPr txBox="1"/>
          <p:nvPr/>
        </p:nvSpPr>
        <p:spPr>
          <a:xfrm>
            <a:off x="3071674" y="1899821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2060"/>
                </a:solidFill>
                <a:latin typeface="Segoe Script" panose="030B0504020000000003" pitchFamily="66" charset="0"/>
              </a:rPr>
              <a:t>Rodičům budoucích prvňáčků</a:t>
            </a:r>
          </a:p>
        </p:txBody>
      </p:sp>
    </p:spTree>
    <p:extLst>
      <p:ext uri="{BB962C8B-B14F-4D97-AF65-F5344CB8AC3E}">
        <p14:creationId xmlns:p14="http://schemas.microsoft.com/office/powerpoint/2010/main" val="3806276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9013993-F6DC-4DE3-8FC9-2D19094FA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4050" y="1302787"/>
            <a:ext cx="2647950" cy="555307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F48E393-46D7-4A1A-A442-5D27AE1E15AF}"/>
              </a:ext>
            </a:extLst>
          </p:cNvPr>
          <p:cNvSpPr txBox="1"/>
          <p:nvPr/>
        </p:nvSpPr>
        <p:spPr>
          <a:xfrm>
            <a:off x="1314061" y="620203"/>
            <a:ext cx="956387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Vážení rodiče, </a:t>
            </a:r>
            <a:b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</a:br>
            <a:b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</a:b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děkujeme Vám za pozornost a přejeme Vám hodně lásky, radosti a trpělivosti nejen při vstupu Vašich dětí do 1. třídy, ale také po celou dobu jejich školní docházky. </a:t>
            </a:r>
            <a:b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</a:b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Dětem pak šťastné vykročení do školy tou správnou nohou.</a:t>
            </a:r>
            <a:b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</a:br>
            <a:b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</a:b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Hodně štěstí!</a:t>
            </a:r>
            <a:br>
              <a:rPr lang="cs-CZ" sz="2800" b="1" dirty="0">
                <a:solidFill>
                  <a:srgbClr val="C00000"/>
                </a:solidFill>
                <a:latin typeface="Segoe Script" panose="030B0504020000000003" pitchFamily="66" charset="0"/>
              </a:rPr>
            </a:br>
            <a:endParaRPr lang="cs-CZ" sz="2800" dirty="0">
              <a:latin typeface="Segoe Script" panose="030B0504020000000003" pitchFamily="66" charset="0"/>
            </a:endParaRPr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B62BE4D-79E7-4B8B-990F-F2F1F36A9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7" y="1388519"/>
            <a:ext cx="1220154" cy="175065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105C2FC-EDF9-4263-BE44-03C817DD8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563006">
            <a:off x="703984" y="5019758"/>
            <a:ext cx="1220154" cy="1750656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BB62E2C9-CB63-4773-9E9B-3EE28D3222F2}"/>
              </a:ext>
            </a:extLst>
          </p:cNvPr>
          <p:cNvGrpSpPr/>
          <p:nvPr/>
        </p:nvGrpSpPr>
        <p:grpSpPr>
          <a:xfrm>
            <a:off x="4379449" y="4198387"/>
            <a:ext cx="5429842" cy="2657475"/>
            <a:chOff x="4379449" y="4198387"/>
            <a:chExt cx="5429842" cy="2657475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3F9E6370-6B92-45C0-9CDC-8E686A866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5188307">
              <a:off x="4644700" y="5019758"/>
              <a:ext cx="1220154" cy="1750656"/>
            </a:xfrm>
            <a:prstGeom prst="rect">
              <a:avLst/>
            </a:prstGeom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CB523A19-1D07-40CC-ADE5-643C44E9C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23066" y="4198387"/>
              <a:ext cx="4086225" cy="2657475"/>
            </a:xfrm>
            <a:prstGeom prst="rect">
              <a:avLst/>
            </a:prstGeom>
          </p:spPr>
        </p:pic>
      </p:grpSp>
      <p:pic>
        <p:nvPicPr>
          <p:cNvPr id="10" name="Obrázek 9">
            <a:extLst>
              <a:ext uri="{FF2B5EF4-FFF2-40B4-BE49-F238E27FC236}">
                <a16:creationId xmlns:a16="http://schemas.microsoft.com/office/drawing/2014/main" id="{0A74D140-9475-4083-B866-61B7D3363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51156">
            <a:off x="6342413" y="173077"/>
            <a:ext cx="867052" cy="130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49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A8324EB-C7D6-4184-A53C-684C3A3D8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70" y="328474"/>
            <a:ext cx="10901779" cy="4589756"/>
          </a:xfrm>
        </p:spPr>
        <p:txBody>
          <a:bodyPr>
            <a:normAutofit fontScale="90000"/>
          </a:bodyPr>
          <a:lstStyle/>
          <a:p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Vážení rodiče,</a:t>
            </a:r>
            <a:b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</a:b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 </a:t>
            </a:r>
            <a:b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</a:b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z Vašeho předškoláka se stává školák.</a:t>
            </a:r>
            <a:b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</a:b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Vstup do první třídy je pro dítě velmi významnou změnou, protože dosud žije ve světě her. </a:t>
            </a:r>
            <a:b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</a:b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Nyní nastávají školní povinnosti.</a:t>
            </a:r>
            <a:b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</a:b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Jde tedy o období náročné pro celou rodinu. Zároveň však jde i o období velmi krásné, protože již nikdy neudělá dítě takový pokrok, nedosáhne takových úspěchů ve vyučování    a neudělá rodičům tolik radosti jako v prvním ročníku základní školy.</a:t>
            </a:r>
            <a:br>
              <a:rPr lang="cs-CZ" sz="2800" b="1" dirty="0">
                <a:solidFill>
                  <a:srgbClr val="002060"/>
                </a:solidFill>
              </a:rPr>
            </a:br>
            <a:r>
              <a:rPr lang="cs-CZ" sz="2800" b="1" dirty="0">
                <a:solidFill>
                  <a:srgbClr val="002060"/>
                </a:solidFill>
              </a:rPr>
              <a:t> </a:t>
            </a:r>
            <a:br>
              <a:rPr lang="cs-CZ" sz="2800" b="1" dirty="0">
                <a:solidFill>
                  <a:srgbClr val="002060"/>
                </a:solidFill>
              </a:rPr>
            </a:br>
            <a:endParaRPr lang="cs-CZ" sz="2800" dirty="0"/>
          </a:p>
        </p:txBody>
      </p:sp>
      <p:sp>
        <p:nvSpPr>
          <p:cNvPr id="18" name="Podnadpis 17">
            <a:extLst>
              <a:ext uri="{FF2B5EF4-FFF2-40B4-BE49-F238E27FC236}">
                <a16:creationId xmlns:a16="http://schemas.microsoft.com/office/drawing/2014/main" id="{FA219E2E-E82A-4B71-9BEC-2019FA48D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5545" y="5006968"/>
            <a:ext cx="6747029" cy="674742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Segoe Script" panose="030B0504020000000003" pitchFamily="66" charset="0"/>
              </a:rPr>
              <a:t>Určitě je na co se těšit!</a:t>
            </a:r>
            <a:endParaRPr lang="cs-CZ" dirty="0">
              <a:latin typeface="Segoe Script" panose="030B0504020000000003" pitchFamily="66" charset="0"/>
            </a:endParaRPr>
          </a:p>
          <a:p>
            <a:endParaRPr lang="cs-CZ" dirty="0">
              <a:latin typeface="Segoe Script" panose="030B0504020000000003" pitchFamily="66" charset="0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8278BE1C-7D0E-4CAB-98D8-C9C3811AF998}"/>
              </a:ext>
            </a:extLst>
          </p:cNvPr>
          <p:cNvGrpSpPr/>
          <p:nvPr/>
        </p:nvGrpSpPr>
        <p:grpSpPr>
          <a:xfrm>
            <a:off x="116707" y="3809539"/>
            <a:ext cx="3712203" cy="2972908"/>
            <a:chOff x="116707" y="3809539"/>
            <a:chExt cx="3712203" cy="2972908"/>
          </a:xfrm>
        </p:grpSpPr>
        <p:pic>
          <p:nvPicPr>
            <p:cNvPr id="14" name="Obrázek 13">
              <a:extLst>
                <a:ext uri="{FF2B5EF4-FFF2-40B4-BE49-F238E27FC236}">
                  <a16:creationId xmlns:a16="http://schemas.microsoft.com/office/drawing/2014/main" id="{409D75A5-3403-44F9-8FEC-D10532F3A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707" y="3809539"/>
              <a:ext cx="2226998" cy="2972908"/>
            </a:xfrm>
            <a:prstGeom prst="rect">
              <a:avLst/>
            </a:prstGeom>
          </p:spPr>
        </p:pic>
        <p:pic>
          <p:nvPicPr>
            <p:cNvPr id="2" name="Obrázek 1">
              <a:extLst>
                <a:ext uri="{FF2B5EF4-FFF2-40B4-BE49-F238E27FC236}">
                  <a16:creationId xmlns:a16="http://schemas.microsoft.com/office/drawing/2014/main" id="{EFCC6F96-AE0A-4839-BF6B-0577E3E54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78052">
              <a:off x="2343705" y="4082218"/>
              <a:ext cx="1485205" cy="924750"/>
            </a:xfrm>
            <a:prstGeom prst="rect">
              <a:avLst/>
            </a:prstGeom>
          </p:spPr>
        </p:pic>
      </p:grpSp>
      <p:grpSp>
        <p:nvGrpSpPr>
          <p:cNvPr id="6" name="Skupina 5">
            <a:extLst>
              <a:ext uri="{FF2B5EF4-FFF2-40B4-BE49-F238E27FC236}">
                <a16:creationId xmlns:a16="http://schemas.microsoft.com/office/drawing/2014/main" id="{089CEF65-23C1-4AEC-8F04-ADC602E78D6D}"/>
              </a:ext>
            </a:extLst>
          </p:cNvPr>
          <p:cNvGrpSpPr/>
          <p:nvPr/>
        </p:nvGrpSpPr>
        <p:grpSpPr>
          <a:xfrm>
            <a:off x="8117632" y="3809539"/>
            <a:ext cx="3985589" cy="3048461"/>
            <a:chOff x="8041730" y="3508271"/>
            <a:chExt cx="4061492" cy="3349729"/>
          </a:xfrm>
        </p:grpSpPr>
        <p:pic>
          <p:nvPicPr>
            <p:cNvPr id="1026" name="Picture 2" descr="Květinové pozadí s květinami. vektorová ilustrace — Stockový vektor">
              <a:extLst>
                <a:ext uri="{FF2B5EF4-FFF2-40B4-BE49-F238E27FC236}">
                  <a16:creationId xmlns:a16="http://schemas.microsoft.com/office/drawing/2014/main" id="{534516D3-BCDF-4939-9629-DB30953C75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4515" y="3508271"/>
              <a:ext cx="2488707" cy="33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01A3C477-37E5-409E-9A25-06FBA3EC9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36060">
              <a:off x="8041730" y="5567123"/>
              <a:ext cx="1318225" cy="924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316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:a16="http://schemas.microsoft.com/office/drawing/2014/main" id="{0EE3DBAB-1053-46C5-9C32-22541BF0D44F}"/>
              </a:ext>
            </a:extLst>
          </p:cNvPr>
          <p:cNvGrpSpPr/>
          <p:nvPr/>
        </p:nvGrpSpPr>
        <p:grpSpPr>
          <a:xfrm>
            <a:off x="27875" y="2317072"/>
            <a:ext cx="4066030" cy="4540928"/>
            <a:chOff x="27875" y="2317072"/>
            <a:chExt cx="4066030" cy="4540928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C01E44A4-586B-4FE1-AE62-3A6B001C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9156737">
              <a:off x="3077589" y="6084756"/>
              <a:ext cx="1016316" cy="712977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E2588D5E-710F-4E97-A80E-8F4117C1A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75" y="2317072"/>
              <a:ext cx="3432774" cy="4540928"/>
            </a:xfrm>
            <a:prstGeom prst="rect">
              <a:avLst/>
            </a:prstGeom>
          </p:spPr>
        </p:pic>
      </p:grp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F79D2CE-9740-4356-9AC8-851669637010}"/>
              </a:ext>
            </a:extLst>
          </p:cNvPr>
          <p:cNvSpPr txBox="1"/>
          <p:nvPr/>
        </p:nvSpPr>
        <p:spPr>
          <a:xfrm>
            <a:off x="1224928" y="483437"/>
            <a:ext cx="101567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Pro Vaše děti bude vstup do první třídy úspěšný,</a:t>
            </a:r>
            <a:b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</a:br>
            <a:b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</a:b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 pokud budete vědět, jak má být připraveno.</a:t>
            </a:r>
            <a:endParaRPr lang="cs-CZ" sz="2800" dirty="0">
              <a:latin typeface="Segoe Script" panose="030B0504020000000003" pitchFamily="66" charset="0"/>
            </a:endParaRPr>
          </a:p>
          <a:p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494B334A-0051-489D-A810-C418C663B0EF}"/>
              </a:ext>
            </a:extLst>
          </p:cNvPr>
          <p:cNvGrpSpPr/>
          <p:nvPr/>
        </p:nvGrpSpPr>
        <p:grpSpPr>
          <a:xfrm>
            <a:off x="9028589" y="2722991"/>
            <a:ext cx="3072137" cy="4135009"/>
            <a:chOff x="9028589" y="2722991"/>
            <a:chExt cx="3072137" cy="4135009"/>
          </a:xfrm>
        </p:grpSpPr>
        <p:pic>
          <p:nvPicPr>
            <p:cNvPr id="19" name="Obrázek 18">
              <a:extLst>
                <a:ext uri="{FF2B5EF4-FFF2-40B4-BE49-F238E27FC236}">
                  <a16:creationId xmlns:a16="http://schemas.microsoft.com/office/drawing/2014/main" id="{B0018847-E756-4BFB-8A4E-E7B473915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8589" y="2722991"/>
              <a:ext cx="3072137" cy="4135009"/>
            </a:xfrm>
            <a:prstGeom prst="rect">
              <a:avLst/>
            </a:prstGeom>
          </p:spPr>
        </p:pic>
        <p:pic>
          <p:nvPicPr>
            <p:cNvPr id="2" name="Obrázek 1">
              <a:extLst>
                <a:ext uri="{FF2B5EF4-FFF2-40B4-BE49-F238E27FC236}">
                  <a16:creationId xmlns:a16="http://schemas.microsoft.com/office/drawing/2014/main" id="{5DA8D7E1-FB21-4860-8382-37B3EA97E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180305">
              <a:off x="10045869" y="4189851"/>
              <a:ext cx="651613" cy="457126"/>
            </a:xfrm>
            <a:prstGeom prst="rect">
              <a:avLst/>
            </a:prstGeom>
          </p:spPr>
        </p:pic>
      </p:grpSp>
      <p:grpSp>
        <p:nvGrpSpPr>
          <p:cNvPr id="5" name="Skupina 4">
            <a:extLst>
              <a:ext uri="{FF2B5EF4-FFF2-40B4-BE49-F238E27FC236}">
                <a16:creationId xmlns:a16="http://schemas.microsoft.com/office/drawing/2014/main" id="{118DC8F7-5B4A-44B6-B69E-57C5FDE3376F}"/>
              </a:ext>
            </a:extLst>
          </p:cNvPr>
          <p:cNvGrpSpPr/>
          <p:nvPr/>
        </p:nvGrpSpPr>
        <p:grpSpPr>
          <a:xfrm>
            <a:off x="4281690" y="1926948"/>
            <a:ext cx="3401582" cy="4850674"/>
            <a:chOff x="4420002" y="1971336"/>
            <a:chExt cx="3185571" cy="4620828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567F9E42-ECB3-431F-9FCF-7428319C1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0002" y="1971336"/>
              <a:ext cx="3185571" cy="4620828"/>
            </a:xfrm>
            <a:prstGeom prst="rect">
              <a:avLst/>
            </a:prstGeom>
          </p:spPr>
        </p:pic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76CBCD26-F164-4658-857E-36AB7C03B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750302" y="4265024"/>
              <a:ext cx="2659589" cy="19946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469860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4CBA26D-FCC0-4A9C-BAA9-7E795590856C}"/>
              </a:ext>
            </a:extLst>
          </p:cNvPr>
          <p:cNvSpPr txBox="1"/>
          <p:nvPr/>
        </p:nvSpPr>
        <p:spPr>
          <a:xfrm>
            <a:off x="541538" y="346229"/>
            <a:ext cx="11034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Segoe Script" panose="030B0504020000000003" pitchFamily="66" charset="0"/>
              </a:rPr>
              <a:t>ŘEČ A VYJADŘOVACÍ SCHOPNOSTI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787FD5F-04A2-429D-AF9B-5EB834C32D67}"/>
              </a:ext>
            </a:extLst>
          </p:cNvPr>
          <p:cNvSpPr/>
          <p:nvPr/>
        </p:nvSpPr>
        <p:spPr>
          <a:xfrm>
            <a:off x="668783" y="1145227"/>
            <a:ext cx="875930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správně vyslovuje všechny hlásky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zná jednoduché básničky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rozšiřuje si slovní zásobu povídáním </a:t>
            </a:r>
          </a:p>
          <a:p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   o okolním světě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poslouchá pozorně a v klidu vyprávění </a:t>
            </a:r>
          </a:p>
          <a:p>
            <a:pPr marL="361950" lvl="0" indent="-36195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správně odpovídá na otázky</a:t>
            </a:r>
          </a:p>
          <a:p>
            <a:pPr marL="361950" lvl="0" indent="-36195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sluchem pozná první a poslední hlásku ve slově, např. </a:t>
            </a:r>
            <a:r>
              <a:rPr lang="cs-CZ" sz="2800" b="1" dirty="0">
                <a:solidFill>
                  <a:srgbClr val="FF0000"/>
                </a:solidFill>
                <a:latin typeface="Segoe Script" panose="030B0504020000000003" pitchFamily="66" charset="0"/>
              </a:rPr>
              <a:t>š</a:t>
            </a: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kol</a:t>
            </a:r>
            <a:r>
              <a:rPr lang="cs-CZ" sz="2800" b="1" dirty="0">
                <a:solidFill>
                  <a:srgbClr val="FF0000"/>
                </a:solidFill>
                <a:latin typeface="Segoe Script" panose="030B0504020000000003" pitchFamily="66" charset="0"/>
              </a:rPr>
              <a:t>a</a:t>
            </a:r>
          </a:p>
          <a:p>
            <a:pPr marL="361950" lvl="0" indent="-36195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zná svoje jméno a příjmení</a:t>
            </a:r>
          </a:p>
          <a:p>
            <a:pPr marL="361950" lvl="0" indent="-36195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ví, jak se jmenují rodiče</a:t>
            </a:r>
          </a:p>
          <a:p>
            <a:pPr marL="361950" lvl="0" indent="-36195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pozdraví, poprosí, poděkuje</a:t>
            </a:r>
          </a:p>
          <a:p>
            <a:pPr marL="361950" lvl="0" indent="-36195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ví, kde bydlí</a:t>
            </a:r>
          </a:p>
          <a:p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 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B6A2F915-4839-4DDD-90C0-0B0932B44E3E}"/>
              </a:ext>
            </a:extLst>
          </p:cNvPr>
          <p:cNvGrpSpPr/>
          <p:nvPr/>
        </p:nvGrpSpPr>
        <p:grpSpPr>
          <a:xfrm>
            <a:off x="8298528" y="2725093"/>
            <a:ext cx="3804233" cy="4029075"/>
            <a:chOff x="8298528" y="2725093"/>
            <a:chExt cx="3804233" cy="4029075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BD00745E-9951-4FCD-B61B-28ED1F908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35911" y="2725093"/>
              <a:ext cx="1466850" cy="4029075"/>
            </a:xfrm>
            <a:prstGeom prst="rect">
              <a:avLst/>
            </a:prstGeom>
          </p:spPr>
        </p:pic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7D7FD3C2-C255-4E82-B3CD-8D32BDB8A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8528" y="4212149"/>
              <a:ext cx="2259111" cy="1681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7976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961FE55-2433-4516-9EB7-81EB79F99A60}"/>
              </a:ext>
            </a:extLst>
          </p:cNvPr>
          <p:cNvSpPr txBox="1"/>
          <p:nvPr/>
        </p:nvSpPr>
        <p:spPr>
          <a:xfrm>
            <a:off x="692458" y="372861"/>
            <a:ext cx="1106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Segoe Script" panose="030B0504020000000003" pitchFamily="66" charset="0"/>
              </a:rPr>
              <a:t>PAMĚŤ, SOUSTŘEDĚNÍ, GRAFICKÝ PROJEV</a:t>
            </a:r>
            <a:endParaRPr lang="cs-CZ" sz="3200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6ED63B1-D020-46B3-8A1A-730D35A71A5C}"/>
              </a:ext>
            </a:extLst>
          </p:cNvPr>
          <p:cNvSpPr txBox="1"/>
          <p:nvPr/>
        </p:nvSpPr>
        <p:spPr>
          <a:xfrm>
            <a:off x="991663" y="1120922"/>
            <a:ext cx="1075973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napočítá do 5, určí počet, porovnává více – méně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pozná geometrické tvary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rozezná barvy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vydrží se soustředit nad zadaným úkolem 10 až 15 minut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podle pokynů pracuje samostatně, i ve skupině dětí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dokončí započatou práci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rozumí pojmům vpravo – vlevo, nahoře – dole, vpředu – vzadu, pod – nad, uprostřed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správně drží tužku mezi palcem a ukazováčkem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dovede kreslit tužkou a pastelkami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zvládá vystřihnout jednoduché tvary</a:t>
            </a:r>
          </a:p>
          <a:p>
            <a:pPr marL="285750" lvl="0" indent="-285750"/>
            <a:endParaRPr lang="cs-CZ" b="1" dirty="0">
              <a:solidFill>
                <a:srgbClr val="002060"/>
              </a:solidFill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F0E652A-69D2-4084-ACE3-1B0F65983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5949"/>
            <a:ext cx="923925" cy="41719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37378A2-448E-4C88-90D1-0CD5AC5BF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473" y="5423795"/>
            <a:ext cx="1412058" cy="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33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CBDEC77-199D-4F5A-AA5E-FEED4A638CA3}"/>
              </a:ext>
            </a:extLst>
          </p:cNvPr>
          <p:cNvSpPr txBox="1"/>
          <p:nvPr/>
        </p:nvSpPr>
        <p:spPr>
          <a:xfrm>
            <a:off x="221942" y="159798"/>
            <a:ext cx="1163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Segoe Script" panose="030B0504020000000003" pitchFamily="66" charset="0"/>
              </a:rPr>
              <a:t>EMOCIONÁLNÍ A SOCIÁLNÍ VYSPĚLOST</a:t>
            </a:r>
            <a:endParaRPr lang="cs-CZ" sz="3200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49F1BDD-D738-4AE2-B75B-A2B157471E4B}"/>
              </a:ext>
            </a:extLst>
          </p:cNvPr>
          <p:cNvSpPr txBox="1"/>
          <p:nvPr/>
        </p:nvSpPr>
        <p:spPr>
          <a:xfrm>
            <a:off x="221942" y="843379"/>
            <a:ext cx="1177179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umí se samostatně obléknout a převléknout tak rychle, aby nikdo z kamarádů nemusel čekat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umí na tkaničce udělat mašličku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umí uklidit knížky, pastelky a hračky tam, kam patří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udržuje si pořádek, dodržuje hygienu</a:t>
            </a:r>
          </a:p>
          <a:p>
            <a:pPr marL="361950" lvl="0" indent="-36195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vyká dospělým, neskáče do řeči</a:t>
            </a:r>
          </a:p>
          <a:p>
            <a:pPr marL="361950" lvl="0" indent="-36195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umí počkat, až na něj dojde řada</a:t>
            </a:r>
          </a:p>
          <a:p>
            <a:pPr marL="361950" lvl="0" indent="-36195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umí jíst příborem</a:t>
            </a:r>
          </a:p>
          <a:p>
            <a:pPr marL="361950" lvl="0" indent="-36195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dodržuje nastavený denní režim</a:t>
            </a:r>
          </a:p>
          <a:p>
            <a:pPr marL="361950" lvl="0" indent="-36195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respektuje pravidla a učí se </a:t>
            </a:r>
            <a:b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</a:b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zvládnout neúspěch bez křiku a pláče</a:t>
            </a:r>
          </a:p>
          <a:p>
            <a:pPr lvl="0"/>
            <a:b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</a:br>
            <a:endParaRPr lang="cs-CZ" sz="2800" b="1" dirty="0">
              <a:solidFill>
                <a:srgbClr val="002060"/>
              </a:solidFill>
              <a:latin typeface="Segoe Script" panose="030B0504020000000003" pitchFamily="66" charset="0"/>
            </a:endParaRP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1073A74-EDF2-4750-9F29-880AF66D4B6A}"/>
              </a:ext>
            </a:extLst>
          </p:cNvPr>
          <p:cNvSpPr txBox="1"/>
          <p:nvPr/>
        </p:nvSpPr>
        <p:spPr>
          <a:xfrm>
            <a:off x="506027" y="5690586"/>
            <a:ext cx="91617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  <a:latin typeface="Segoe Script" panose="030B0504020000000003" pitchFamily="66" charset="0"/>
              </a:rPr>
              <a:t>Hraje jednoduché hry – domino, pexeso, Člověče, nezlob se, skládá stavebnice a puzzle.</a:t>
            </a:r>
          </a:p>
          <a:p>
            <a:endParaRPr lang="cs-CZ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01B89CDC-5372-407A-8A51-12CF5723D9DE}"/>
              </a:ext>
            </a:extLst>
          </p:cNvPr>
          <p:cNvGrpSpPr/>
          <p:nvPr/>
        </p:nvGrpSpPr>
        <p:grpSpPr>
          <a:xfrm>
            <a:off x="9377264" y="2603241"/>
            <a:ext cx="2739459" cy="4211002"/>
            <a:chOff x="9226766" y="2097948"/>
            <a:chExt cx="2889958" cy="4716296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063D6885-8EDD-4A3D-99D1-307D26F47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51867" y="2097948"/>
              <a:ext cx="2164857" cy="4716296"/>
            </a:xfrm>
            <a:prstGeom prst="rect">
              <a:avLst/>
            </a:prstGeom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769ECEB3-E7EB-4293-BE84-26C80297B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26766" y="5505402"/>
              <a:ext cx="882033" cy="1293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6508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F7B7919-83CD-4300-A74D-3A67B6876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548" y="1258966"/>
            <a:ext cx="867052" cy="1300578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9026D98-C13E-42AE-8A61-B9867037CA57}"/>
              </a:ext>
            </a:extLst>
          </p:cNvPr>
          <p:cNvSpPr txBox="1"/>
          <p:nvPr/>
        </p:nvSpPr>
        <p:spPr>
          <a:xfrm>
            <a:off x="186431" y="319596"/>
            <a:ext cx="117096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Segoe Script" panose="030B0504020000000003" pitchFamily="66" charset="0"/>
              </a:rPr>
              <a:t>CO BUDE POTŘEBA ZAKOUPIT</a:t>
            </a:r>
            <a:endParaRPr lang="cs-CZ" sz="3200" dirty="0">
              <a:solidFill>
                <a:srgbClr val="FF0000"/>
              </a:solidFill>
              <a:latin typeface="Segoe Script" panose="030B0504020000000003" pitchFamily="66" charset="0"/>
            </a:endParaRP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6D4AC0A-7801-49BD-8871-99D3ABD731BB}"/>
              </a:ext>
            </a:extLst>
          </p:cNvPr>
          <p:cNvSpPr txBox="1"/>
          <p:nvPr/>
        </p:nvSpPr>
        <p:spPr>
          <a:xfrm>
            <a:off x="186431" y="882428"/>
            <a:ext cx="616702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2060"/>
                </a:solidFill>
                <a:latin typeface="Segoe Script" panose="030B0504020000000003" pitchFamily="66" charset="0"/>
              </a:rPr>
              <a:t>aktovka na záda, pouzdro, 2 tužky č. 2 – nejlépe trojhranné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2060"/>
                </a:solidFill>
                <a:latin typeface="Segoe Script" panose="030B0504020000000003" pitchFamily="66" charset="0"/>
              </a:rPr>
              <a:t>ořezávátko se zásobníkem, guma, pastelky 12 ks – nejlépe trojhranné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2060"/>
                </a:solidFill>
                <a:latin typeface="Segoe Script" panose="030B0504020000000003" pitchFamily="66" charset="0"/>
              </a:rPr>
              <a:t>zásobník na číslice a písmena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2060"/>
                </a:solidFill>
                <a:latin typeface="Segoe Script" panose="030B0504020000000003" pitchFamily="66" charset="0"/>
              </a:rPr>
              <a:t>deníček č. 644 na vzkazy pro rodiče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2060"/>
                </a:solidFill>
                <a:latin typeface="Segoe Script" panose="030B0504020000000003" pitchFamily="66" charset="0"/>
              </a:rPr>
              <a:t>velké desky na pracovní sešity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2060"/>
                </a:solidFill>
                <a:latin typeface="Segoe Script" panose="030B0504020000000003" pitchFamily="66" charset="0"/>
              </a:rPr>
              <a:t>kroužkový pořadač a průhledné zakládací obaly - 20 ks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2060"/>
                </a:solidFill>
                <a:latin typeface="Segoe Script" panose="030B0504020000000003" pitchFamily="66" charset="0"/>
              </a:rPr>
              <a:t>zástěrka nebo starší tričko do VV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2060"/>
                </a:solidFill>
                <a:latin typeface="Segoe Script" panose="030B0504020000000003" pitchFamily="66" charset="0"/>
              </a:rPr>
              <a:t>ubrus na lavici (velikost asi 60 x 50 cm), hadřík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2060"/>
                </a:solidFill>
                <a:latin typeface="Segoe Script" panose="030B0504020000000003" pitchFamily="66" charset="0"/>
              </a:rPr>
              <a:t>vodové barvy (doporučujeme KOH-I-NOOR)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2060"/>
                </a:solidFill>
                <a:latin typeface="Segoe Script" panose="030B0504020000000003" pitchFamily="66" charset="0"/>
              </a:rPr>
              <a:t>pevný větší kelímek na vodu, štětec kulatý a plochý (č. 8, č. 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2060"/>
                </a:solidFill>
                <a:latin typeface="Segoe Script" panose="030B0504020000000003" pitchFamily="66" charset="0"/>
              </a:rPr>
              <a:t>plastelína, modelovací podložka z umělé hmoty A3, voskové pastelky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755AA3A-A091-4F82-9D31-BBB5B99CAAB9}"/>
              </a:ext>
            </a:extLst>
          </p:cNvPr>
          <p:cNvSpPr txBox="1"/>
          <p:nvPr/>
        </p:nvSpPr>
        <p:spPr>
          <a:xfrm>
            <a:off x="6705600" y="1425186"/>
            <a:ext cx="529996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2060"/>
                </a:solidFill>
                <a:latin typeface="Segoe Script" panose="030B0504020000000003" pitchFamily="66" charset="0"/>
              </a:rPr>
              <a:t>nůžky s kulatými hroty, barevné papíry měkké (nelepící)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2060"/>
                </a:solidFill>
                <a:latin typeface="Segoe Script" panose="030B0504020000000003" pitchFamily="66" charset="0"/>
              </a:rPr>
              <a:t> velké tyčinkové lepidlo KORES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2060"/>
                </a:solidFill>
                <a:latin typeface="Segoe Script" panose="030B0504020000000003" pitchFamily="66" charset="0"/>
              </a:rPr>
              <a:t>cvičební úbor – tričko, tepláková souprava, sportovní obuv se světlou podrážkou + látkový pytlík k uložení do skříňky</a:t>
            </a:r>
          </a:p>
          <a:p>
            <a:pPr marL="360363" lvl="0" indent="-360363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2060"/>
                </a:solidFill>
                <a:latin typeface="Segoe Script" panose="030B0504020000000003" pitchFamily="66" charset="0"/>
              </a:rPr>
              <a:t>oblečení na hřiště dle počasí + venkovní sportovní obuv</a:t>
            </a:r>
          </a:p>
          <a:p>
            <a:pPr marL="360363" lvl="0" indent="-360363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2060"/>
                </a:solidFill>
                <a:latin typeface="Segoe Script" panose="030B0504020000000003" pitchFamily="66" charset="0"/>
              </a:rPr>
              <a:t>přezůvky s pevnou patou</a:t>
            </a:r>
          </a:p>
          <a:p>
            <a:pPr marL="360363" lvl="0" indent="-360363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2060"/>
                </a:solidFill>
                <a:latin typeface="Segoe Script" panose="030B0504020000000003" pitchFamily="66" charset="0"/>
              </a:rPr>
              <a:t>krabička papírových kapesníků</a:t>
            </a:r>
          </a:p>
          <a:p>
            <a:pPr marL="360363" lvl="0" indent="-360363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2060"/>
                </a:solidFill>
                <a:latin typeface="Segoe Script" panose="030B0504020000000003" pitchFamily="66" charset="0"/>
              </a:rPr>
              <a:t>1x XXL role papírových utěrek</a:t>
            </a:r>
          </a:p>
          <a:p>
            <a:pPr marL="360363" lvl="0" indent="-360363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2060"/>
                </a:solidFill>
                <a:latin typeface="Segoe Script" panose="030B0504020000000003" pitchFamily="66" charset="0"/>
              </a:rPr>
              <a:t>krabička na svačinu, láhev na pití</a:t>
            </a:r>
          </a:p>
          <a:p>
            <a:pPr marL="360363" lvl="0" indent="-360363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2060"/>
                </a:solidFill>
                <a:latin typeface="Segoe Script" panose="030B0504020000000003" pitchFamily="66" charset="0"/>
              </a:rPr>
              <a:t>ubrousek na lavici na svačinu</a:t>
            </a:r>
          </a:p>
          <a:p>
            <a:pPr marL="360363" lvl="0" indent="-360363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2060"/>
                </a:solidFill>
                <a:latin typeface="Segoe Script" panose="030B0504020000000003" pitchFamily="66" charset="0"/>
              </a:rPr>
              <a:t>zámek na šatní skříňku a 2 klíče se jmenovkou dítěte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C40C8EB-6925-4185-AF93-59608AE95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548" y="2536505"/>
            <a:ext cx="867052" cy="130057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2E62DE0-65F1-4456-9436-1E1C9F6B4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548" y="3981623"/>
            <a:ext cx="867052" cy="130057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4C110FA-8591-4AA6-B6DA-DF893A35B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664179">
            <a:off x="8821868" y="100193"/>
            <a:ext cx="867052" cy="130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49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CC8792A-8212-45DF-8C18-6137C073E276}"/>
              </a:ext>
            </a:extLst>
          </p:cNvPr>
          <p:cNvSpPr txBox="1"/>
          <p:nvPr/>
        </p:nvSpPr>
        <p:spPr>
          <a:xfrm>
            <a:off x="435006" y="310718"/>
            <a:ext cx="107419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Segoe Script" panose="030B0504020000000003" pitchFamily="66" charset="0"/>
              </a:rPr>
              <a:t>ŠKOLNÍ DRUŽINA</a:t>
            </a: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8550598-B0A6-4026-B469-5FD27CDF924E}"/>
              </a:ext>
            </a:extLst>
          </p:cNvPr>
          <p:cNvSpPr txBox="1"/>
          <p:nvPr/>
        </p:nvSpPr>
        <p:spPr>
          <a:xfrm>
            <a:off x="319596" y="878891"/>
            <a:ext cx="1157648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školní družinu mohou navštěvovat žáci přípravných ročníků a 1. -  3. třídy 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provoz školní dužiny</a:t>
            </a:r>
            <a:r>
              <a:rPr lang="cs-CZ" sz="2800" b="1">
                <a:solidFill>
                  <a:srgbClr val="002060"/>
                </a:solidFill>
                <a:latin typeface="Segoe Script" panose="030B0504020000000003" pitchFamily="66" charset="0"/>
              </a:rPr>
              <a:t>: po-pá </a:t>
            </a: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6.00 – 16.30 hodin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výši úplaty za školní družinu stanoví nově zřizovatel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platba se provádí předem do 20. dne předchozího měsíce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platbu za měsíc září a říjen provedete do 20. 9. 2024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</a:rPr>
              <a:t>č. </a:t>
            </a:r>
            <a:r>
              <a:rPr lang="cs-CZ" sz="2800" b="1" dirty="0" err="1">
                <a:solidFill>
                  <a:srgbClr val="002060"/>
                </a:solidFill>
              </a:rPr>
              <a:t>ú.</a:t>
            </a:r>
            <a:r>
              <a:rPr lang="cs-CZ" sz="2800" b="1" dirty="0">
                <a:solidFill>
                  <a:srgbClr val="002060"/>
                </a:solidFill>
              </a:rPr>
              <a:t> </a:t>
            </a:r>
            <a:r>
              <a:rPr lang="cs-CZ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1782530237/0100 KB Hodonín, variabilní symbol bude evidenční číslo dítěte, které obdržíte po zahájení školní docházky, k.s. 0308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2060"/>
              </a:solidFill>
              <a:latin typeface="Segoe Script" panose="030B0504020000000003" pitchFamily="66" charset="0"/>
            </a:endParaRPr>
          </a:p>
          <a:p>
            <a:endParaRPr lang="cs-CZ" sz="2800" b="1" dirty="0">
              <a:solidFill>
                <a:srgbClr val="002060"/>
              </a:solidFill>
              <a:latin typeface="Segoe Script" panose="030B0504020000000003" pitchFamily="66" charset="0"/>
            </a:endParaRP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663B72E-9A8A-4A6F-B6EA-B01A036C9371}"/>
              </a:ext>
            </a:extLst>
          </p:cNvPr>
          <p:cNvSpPr txBox="1"/>
          <p:nvPr/>
        </p:nvSpPr>
        <p:spPr>
          <a:xfrm>
            <a:off x="435006" y="4994225"/>
            <a:ext cx="687131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Segoe Script" panose="030B0504020000000003" pitchFamily="66" charset="0"/>
              </a:rPr>
              <a:t>Přihlášku do školní družiny obdržíte na schůzce rodičů a nebo: </a:t>
            </a:r>
            <a:r>
              <a:rPr lang="cs-CZ" b="1" dirty="0">
                <a:solidFill>
                  <a:srgbClr val="002060"/>
                </a:solidFill>
                <a:hlinkClick r:id="rId2"/>
              </a:rPr>
              <a:t>www.zshodonin.cz 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D1E5F47-8FA7-48E3-A329-59E33F151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572" y="5423198"/>
            <a:ext cx="1675441" cy="1138441"/>
          </a:xfrm>
          <a:prstGeom prst="rect">
            <a:avLst/>
          </a:prstGeom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id="{E6627F6A-6803-4BC0-9691-AC1CD5FE31D6}"/>
              </a:ext>
            </a:extLst>
          </p:cNvPr>
          <p:cNvGrpSpPr/>
          <p:nvPr/>
        </p:nvGrpSpPr>
        <p:grpSpPr>
          <a:xfrm>
            <a:off x="8248837" y="4654174"/>
            <a:ext cx="2989333" cy="2162257"/>
            <a:chOff x="8167456" y="4547642"/>
            <a:chExt cx="3400148" cy="2310358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3DA6AC09-B342-45B8-87A0-0872B479A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7456" y="4547642"/>
              <a:ext cx="3400148" cy="2310358"/>
            </a:xfrm>
            <a:prstGeom prst="rect">
              <a:avLst/>
            </a:prstGeom>
          </p:spPr>
        </p:pic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36561355-98EE-49EC-A8EE-141215056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6277" y="4841243"/>
              <a:ext cx="2231327" cy="167349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8" name="Obrázek 7">
            <a:extLst>
              <a:ext uri="{FF2B5EF4-FFF2-40B4-BE49-F238E27FC236}">
                <a16:creationId xmlns:a16="http://schemas.microsoft.com/office/drawing/2014/main" id="{E9A393AE-1ED2-40C6-89A5-DC2DFA415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713" y="5677991"/>
            <a:ext cx="1675441" cy="113844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6580C03-0D9C-4F73-BD3A-9703B9725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830" y="5677990"/>
            <a:ext cx="1675441" cy="11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46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0DA6E6D-CA03-4EF6-9571-1228A7D1007D}"/>
              </a:ext>
            </a:extLst>
          </p:cNvPr>
          <p:cNvSpPr txBox="1"/>
          <p:nvPr/>
        </p:nvSpPr>
        <p:spPr>
          <a:xfrm>
            <a:off x="763479" y="221942"/>
            <a:ext cx="110349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Segoe Script" panose="030B0504020000000003" pitchFamily="66" charset="0"/>
              </a:rPr>
              <a:t>ŠKOLNÍ JÍDELNA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1ADA169-6797-43E0-9399-BF7955F1F53D}"/>
              </a:ext>
            </a:extLst>
          </p:cNvPr>
          <p:cNvSpPr txBox="1"/>
          <p:nvPr/>
        </p:nvSpPr>
        <p:spPr>
          <a:xfrm>
            <a:off x="393577" y="910281"/>
            <a:ext cx="1134566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  <a:latin typeface="Segoe Script" panose="030B0504020000000003" pitchFamily="66" charset="0"/>
              </a:rPr>
              <a:t>ve škole máme výdejnu jídla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  <a:latin typeface="Segoe Script" panose="030B0504020000000003" pitchFamily="66" charset="0"/>
              </a:rPr>
              <a:t>jídlo je dováženo ze školní jídelny ZŠ Vančurova, Hodonín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  <a:latin typeface="Segoe Script" panose="030B0504020000000003" pitchFamily="66" charset="0"/>
              </a:rPr>
              <a:t>žáci mají možnost výběru ze dvou jídel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  <a:latin typeface="Segoe Script" panose="030B0504020000000003" pitchFamily="66" charset="0"/>
              </a:rPr>
              <a:t>přihlášku do školní jídelny obdrží zákonný zástupce               v kanceláři školy při </a:t>
            </a:r>
            <a:r>
              <a:rPr lang="cs-CZ" sz="2400" b="1">
                <a:solidFill>
                  <a:srgbClr val="002060"/>
                </a:solidFill>
                <a:latin typeface="Segoe Script" panose="030B0504020000000003" pitchFamily="66" charset="0"/>
              </a:rPr>
              <a:t>převzetí Rozhodnutí </a:t>
            </a:r>
            <a:r>
              <a:rPr lang="cs-CZ" sz="2400" b="1" dirty="0">
                <a:solidFill>
                  <a:srgbClr val="002060"/>
                </a:solidFill>
                <a:latin typeface="Segoe Script" panose="030B0504020000000003" pitchFamily="66" charset="0"/>
              </a:rPr>
              <a:t>o  přijetí Vašeho dítěte do prvního ročníku ZŠ, resp. na schůzce rodičů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  <a:latin typeface="Segoe Script" panose="030B0504020000000003" pitchFamily="66" charset="0"/>
              </a:rPr>
              <a:t>platba stravného probíhá bankovním převodem na daný účet  na přihlášce ke stravování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  <a:latin typeface="Segoe Script" panose="030B0504020000000003" pitchFamily="66" charset="0"/>
              </a:rPr>
              <a:t>stravné se platí zálohově, první platba proběhne v měsíci srpnu, a to nejpozději do 20. 8. a potom vždy do 20. dne v měsíci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  <a:latin typeface="Segoe Script" panose="030B0504020000000003" pitchFamily="66" charset="0"/>
              </a:rPr>
              <a:t>případné dotazy na tel. č. 518 321 386 nebo na</a:t>
            </a:r>
            <a:br>
              <a:rPr lang="cs-CZ" sz="2400" b="1" dirty="0">
                <a:solidFill>
                  <a:srgbClr val="002060"/>
                </a:solidFill>
                <a:latin typeface="Segoe Script" panose="030B0504020000000003" pitchFamily="66" charset="0"/>
              </a:rPr>
            </a:br>
            <a:r>
              <a:rPr lang="cs-CZ" sz="2400" b="1" dirty="0">
                <a:solidFill>
                  <a:srgbClr val="002060"/>
                </a:solidFill>
                <a:latin typeface="Segoe Script" panose="030B0504020000000003" pitchFamily="66" charset="0"/>
              </a:rPr>
              <a:t> e-mailu </a:t>
            </a: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mailto:strava@zsvancur.cz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400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CE13F689-B525-44E4-965F-F1CB6689E60F}"/>
              </a:ext>
            </a:extLst>
          </p:cNvPr>
          <p:cNvGrpSpPr/>
          <p:nvPr/>
        </p:nvGrpSpPr>
        <p:grpSpPr>
          <a:xfrm>
            <a:off x="9957353" y="5001208"/>
            <a:ext cx="2161267" cy="1856792"/>
            <a:chOff x="9957353" y="5001208"/>
            <a:chExt cx="2161267" cy="1856792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BD267700-4F20-40A0-9319-90F366B6B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239477">
              <a:off x="10207473" y="5834433"/>
              <a:ext cx="523327" cy="1023567"/>
            </a:xfrm>
            <a:prstGeom prst="rect">
              <a:avLst/>
            </a:prstGeom>
          </p:spPr>
        </p:pic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5C950F89-89CC-4DE4-82BD-11F1B3485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26367" y="5001208"/>
              <a:ext cx="692253" cy="1856792"/>
            </a:xfrm>
            <a:prstGeom prst="rect">
              <a:avLst/>
            </a:prstGeom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D4949F5F-702D-4979-9E6B-F91904B62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5621" y="5104661"/>
              <a:ext cx="653684" cy="1753339"/>
            </a:xfrm>
            <a:prstGeom prst="rect">
              <a:avLst/>
            </a:prstGeom>
          </p:spPr>
        </p:pic>
      </p:grpSp>
      <p:pic>
        <p:nvPicPr>
          <p:cNvPr id="8" name="Obrázek 7">
            <a:extLst>
              <a:ext uri="{FF2B5EF4-FFF2-40B4-BE49-F238E27FC236}">
                <a16:creationId xmlns:a16="http://schemas.microsoft.com/office/drawing/2014/main" id="{2798D292-7206-4F15-B506-FCEE93A25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85860">
            <a:off x="245390" y="5972473"/>
            <a:ext cx="406165" cy="7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41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832</Words>
  <Application>Microsoft Office PowerPoint</Application>
  <PresentationFormat>Širokoúhlá obrazovka</PresentationFormat>
  <Paragraphs>83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Segoe Script</vt:lpstr>
      <vt:lpstr>Office Theme</vt:lpstr>
      <vt:lpstr>Základní škola Hodonín, Mírové náměstí 19, příspěvková organizace</vt:lpstr>
      <vt:lpstr>Vážení rodiče,   z Vašeho předškoláka se stává školák. Vstup do první třídy je pro dítě velmi významnou změnou, protože dosud žije ve světě her.  Nyní nastávají školní povinnosti. Jde tedy o období náročné pro celou rodinu. Zároveň však jde i o období velmi krásné, protože již nikdy neudělá dítě takový pokrok, nedosáhne takových úspěchů ve vyučování    a neudělá rodičům tolik radosti jako v prvním ročníku základní školy.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 Kavková</dc:creator>
  <cp:lastModifiedBy>Alena Řeháková</cp:lastModifiedBy>
  <cp:revision>25</cp:revision>
  <dcterms:created xsi:type="dcterms:W3CDTF">2024-01-24T13:58:06Z</dcterms:created>
  <dcterms:modified xsi:type="dcterms:W3CDTF">2024-03-25T13:44:02Z</dcterms:modified>
</cp:coreProperties>
</file>